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2" r:id="rId5"/>
    <p:sldId id="258" r:id="rId6"/>
    <p:sldId id="259" r:id="rId7"/>
    <p:sldId id="263" r:id="rId8"/>
    <p:sldId id="264" r:id="rId9"/>
    <p:sldId id="265" r:id="rId10"/>
    <p:sldId id="266" r:id="rId11"/>
    <p:sldId id="260" r:id="rId12"/>
    <p:sldId id="268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2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FF6600"/>
    <a:srgbClr val="008000"/>
    <a:srgbClr val="FFFF00"/>
    <a:srgbClr val="FF0066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8AD5CD-BB82-4238-864C-D1F0805975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906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02E410-00EC-4228-AF3E-C3B0079BD3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2871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C8482B-E637-40DE-BBEC-E896528F0A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2892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9F9A87-D3D7-4AB0-BABE-0C601A4D2A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8815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05F5D3-69EB-4BDE-BA52-259BE2184C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4224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BE9F1B-4352-4B39-9B55-BAA9926AED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0832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950AF4-52DE-446C-B016-BA03D1DB1B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4525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C5162F-5342-44E6-9E6D-85C6E0B530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3429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9BCF03-040C-4AFA-AB0A-7C9B7EC63B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3739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06BB9B-E5BC-42BE-B626-5D79605E7F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9245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6CCA9-E39E-4AAB-9678-7FDCB402FD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2026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FBE4C7-6270-49C1-A63D-00FCD33C92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6752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AB7D5C9-CBFF-4A66-9DAA-5D38234B49F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\\ABLFAC\Faculty_Lockers\SOU\nrapp\My%20Documents\Chemistry%201%20Power%20Point\THINK!.WAV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7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7400" y="6096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Organic Chemistry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581400"/>
            <a:ext cx="3733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Nomenclature: </a:t>
            </a:r>
            <a:br>
              <a:rPr lang="en-US" sz="400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400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Alkanes</a:t>
            </a:r>
          </a:p>
        </p:txBody>
      </p:sp>
      <p:pic>
        <p:nvPicPr>
          <p:cNvPr id="2052" name="Picture 5" descr="cation_ale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85800"/>
            <a:ext cx="2686050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7" descr="caffe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352800"/>
            <a:ext cx="3900488" cy="324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Step 5.  Alphabetize the groups, combine like groups, and assemble.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6482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The prefixes di, tri, tetra etc., used to designate several groups of the same kind</a:t>
            </a:r>
          </a:p>
          <a:p>
            <a:pPr eaLnBrk="1" hangingPunct="1">
              <a:defRPr/>
            </a:pPr>
            <a:r>
              <a:rPr lang="en-US" sz="2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Prefixes are not considered when alphabetizing (Example: dimethyl = m for alphabetizing)</a:t>
            </a:r>
          </a:p>
          <a:p>
            <a:pPr eaLnBrk="1" hangingPunct="1">
              <a:defRPr/>
            </a:pPr>
            <a:r>
              <a:rPr lang="en-US" sz="2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Parent chain goes LAST</a:t>
            </a:r>
          </a:p>
        </p:txBody>
      </p:sp>
      <p:pic>
        <p:nvPicPr>
          <p:cNvPr id="11268" name="Picture 5" descr="fre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676400"/>
            <a:ext cx="3862388" cy="238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5029200" y="4038600"/>
            <a:ext cx="2209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1,1,1-trichloro-1-fluoromethane</a:t>
            </a: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7086600" y="4038600"/>
            <a:ext cx="1905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1,1-dichloro-1,1-difluoromethane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Draw Some Simple Alkanes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2-methylpentane</a:t>
            </a:r>
          </a:p>
          <a:p>
            <a:pPr eaLnBrk="1" hangingPunct="1">
              <a:buFontTx/>
              <a:buNone/>
              <a:defRPr/>
            </a:pPr>
            <a:endParaRPr lang="en-US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3-ethylhexane</a:t>
            </a:r>
          </a:p>
          <a:p>
            <a:pPr eaLnBrk="1" hangingPunct="1">
              <a:defRPr/>
            </a:pPr>
            <a:endParaRPr lang="en-US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2,2-dimethylbutane</a:t>
            </a:r>
          </a:p>
          <a:p>
            <a:pPr eaLnBrk="1" hangingPunct="1">
              <a:defRPr/>
            </a:pPr>
            <a:endParaRPr lang="en-US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2,3-dimethylbutane</a:t>
            </a:r>
            <a:r>
              <a:rPr lang="en-US" smtClean="0"/>
              <a:t> </a:t>
            </a:r>
          </a:p>
        </p:txBody>
      </p:sp>
      <p:pic>
        <p:nvPicPr>
          <p:cNvPr id="7180" name="THINK!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7010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741" fill="hold"/>
                                        <p:tgtEl>
                                          <p:spTgt spid="718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80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Structural Formulas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“Lazy” way to write the Hydrogens</a:t>
            </a:r>
          </a:p>
          <a:p>
            <a:pPr eaLnBrk="1" hangingPunct="1"/>
            <a:r>
              <a:rPr lang="en-US" altLang="en-US" smtClean="0"/>
              <a:t>Instead of drawing the bonds, just state how many hydrogens are attached</a:t>
            </a:r>
          </a:p>
          <a:p>
            <a:pPr eaLnBrk="1" hangingPunct="1"/>
            <a:r>
              <a:rPr lang="en-US" altLang="en-US" smtClean="0"/>
              <a:t>NOTE:  The bonds are between CARBONS in a parent chain, and not hydrogens!</a:t>
            </a:r>
          </a:p>
        </p:txBody>
      </p:sp>
      <p:pic>
        <p:nvPicPr>
          <p:cNvPr id="13316" name="Picture 5" descr="ch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343400"/>
            <a:ext cx="4191000" cy="198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953000"/>
            <a:ext cx="32004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 Box 8"/>
          <p:cNvSpPr txBox="1">
            <a:spLocks noChangeArrowheads="1"/>
          </p:cNvSpPr>
          <p:nvPr/>
        </p:nvSpPr>
        <p:spPr bwMode="auto">
          <a:xfrm>
            <a:off x="990600" y="60960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Structural Formula</a:t>
            </a:r>
          </a:p>
        </p:txBody>
      </p:sp>
      <p:sp>
        <p:nvSpPr>
          <p:cNvPr id="13319" name="Text Box 9"/>
          <p:cNvSpPr txBox="1">
            <a:spLocks noChangeArrowheads="1"/>
          </p:cNvSpPr>
          <p:nvPr/>
        </p:nvSpPr>
        <p:spPr bwMode="auto">
          <a:xfrm>
            <a:off x="5105400" y="6324600"/>
            <a:ext cx="2743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3320" name="Text Box 10"/>
          <p:cNvSpPr txBox="1">
            <a:spLocks noChangeArrowheads="1"/>
          </p:cNvSpPr>
          <p:nvPr/>
        </p:nvSpPr>
        <p:spPr bwMode="auto">
          <a:xfrm>
            <a:off x="4953000" y="6400800"/>
            <a:ext cx="3276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Lewis 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Order of Priority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IN A TIE, halogens get the lower number before alkyl groups</a:t>
            </a:r>
          </a:p>
        </p:txBody>
      </p:sp>
      <p:pic>
        <p:nvPicPr>
          <p:cNvPr id="14340" name="Picture 5" descr="Image77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048000"/>
            <a:ext cx="4900613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752600" y="4495800"/>
            <a:ext cx="6248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4-chloro-2-methylpentane   or</a:t>
            </a:r>
            <a:br>
              <a: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</a:br>
            <a:r>
              <a: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2-chloro-4-methylpentane?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Order of Priority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IN A TIE between SIMILAR GROUPS, the group lower ALPHABETICALLY gets the lower number</a:t>
            </a:r>
          </a:p>
        </p:txBody>
      </p:sp>
      <p:pic>
        <p:nvPicPr>
          <p:cNvPr id="15364" name="Picture 9" descr="image1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352800"/>
            <a:ext cx="32194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 Box 10"/>
          <p:cNvSpPr txBox="1">
            <a:spLocks noChangeArrowheads="1"/>
          </p:cNvSpPr>
          <p:nvPr/>
        </p:nvSpPr>
        <p:spPr bwMode="auto">
          <a:xfrm>
            <a:off x="2133600" y="4953000"/>
            <a:ext cx="5867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4-bromo-2-chloropentane or </a:t>
            </a:r>
            <a:br>
              <a:rPr lang="en-US" altLang="en-US" sz="2800"/>
            </a:br>
            <a:r>
              <a:rPr lang="en-US" altLang="en-US" sz="2800"/>
              <a:t>2-bromo-4-chloropentane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322387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Isomers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924800" cy="4530725"/>
          </a:xfrm>
        </p:spPr>
        <p:txBody>
          <a:bodyPr/>
          <a:lstStyle/>
          <a:p>
            <a:pPr marL="0" indent="4763" algn="just" eaLnBrk="1" hangingPunct="1">
              <a:lnSpc>
                <a:spcPct val="90000"/>
              </a:lnSpc>
              <a:defRPr/>
            </a:pPr>
            <a:r>
              <a:rPr lang="en-US" sz="36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Straight chain alkanes:</a:t>
            </a:r>
            <a:r>
              <a:rPr lang="en-US" sz="36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An alkane that has all its carbons connected in a row.</a:t>
            </a:r>
          </a:p>
          <a:p>
            <a:pPr marL="0" indent="4763" algn="just" eaLnBrk="1" hangingPunct="1">
              <a:lnSpc>
                <a:spcPct val="90000"/>
              </a:lnSpc>
              <a:defRPr/>
            </a:pPr>
            <a:r>
              <a:rPr lang="en-US" sz="36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Branched chain alkanes:</a:t>
            </a:r>
            <a:r>
              <a:rPr lang="en-US" sz="36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An alkane that has a branching connection of carbons.</a:t>
            </a:r>
          </a:p>
          <a:p>
            <a:pPr marL="0" indent="4763" algn="just" eaLnBrk="1" hangingPunct="1">
              <a:lnSpc>
                <a:spcPct val="90000"/>
              </a:lnSpc>
              <a:defRPr/>
            </a:pPr>
            <a:r>
              <a:rPr lang="en-US" sz="36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Isomers: </a:t>
            </a:r>
            <a:r>
              <a:rPr lang="en-US" sz="36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Compounds with same molecular formula but different structures.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762000" y="1981200"/>
          <a:ext cx="7696200" cy="205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Bitmap Image" r:id="rId3" imgW="7621064" imgH="2038095" progId="Paint.Picture">
                  <p:embed/>
                </p:oleObj>
              </mc:Choice>
              <mc:Fallback>
                <p:oleObj name="Bitmap Image" r:id="rId3" imgW="7621064" imgH="2038095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981200"/>
                        <a:ext cx="7696200" cy="205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1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5749925"/>
          </a:xfrm>
        </p:spPr>
        <p:txBody>
          <a:bodyPr/>
          <a:lstStyle/>
          <a:p>
            <a:pPr marL="0" indent="4763" algn="just"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There is only one possible way that the carbons in methane (CH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), ethane (C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H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), and propane (C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H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) can be arranged.</a:t>
            </a:r>
            <a:r>
              <a:rPr lang="en-US" sz="2800" smtClean="0">
                <a:solidFill>
                  <a:srgbClr val="0000FF"/>
                </a:solidFill>
              </a:rPr>
              <a:t>  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762000" y="4114800"/>
          <a:ext cx="7608888" cy="185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Bitmap Image" r:id="rId5" imgW="7609524" imgH="1857143" progId="Paint.Picture">
                  <p:embed/>
                </p:oleObj>
              </mc:Choice>
              <mc:Fallback>
                <p:oleObj name="Bitmap Image" r:id="rId5" imgW="7609524" imgH="1857143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114800"/>
                        <a:ext cx="7608888" cy="185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1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3"/>
          <p:cNvGraphicFramePr>
            <a:graphicFrameLocks noChangeAspect="1"/>
          </p:cNvGraphicFramePr>
          <p:nvPr/>
        </p:nvGraphicFramePr>
        <p:xfrm>
          <a:off x="609600" y="457200"/>
          <a:ext cx="8077200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Bitmap Image" r:id="rId3" imgW="7447619" imgH="1991003" progId="Paint.Picture">
                  <p:embed/>
                </p:oleObj>
              </mc:Choice>
              <mc:Fallback>
                <p:oleObj name="Bitmap Image" r:id="rId3" imgW="7447619" imgH="1991003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57200"/>
                        <a:ext cx="8077200" cy="215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1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304800" y="304800"/>
          <a:ext cx="8305800" cy="428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Bitmap Image" r:id="rId3" imgW="7609524" imgH="3924848" progId="Paint.Picture">
                  <p:embed/>
                </p:oleObj>
              </mc:Choice>
              <mc:Fallback>
                <p:oleObj name="Bitmap Image" r:id="rId3" imgW="7609524" imgH="3924848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04800"/>
                        <a:ext cx="8305800" cy="428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1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33400" y="4724400"/>
            <a:ext cx="7924800" cy="2133600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defRPr/>
            </a:pPr>
            <a:r>
              <a:rPr lang="en-US" smtClean="0"/>
              <a:t> 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However, carbons in butane (C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H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) can be arranged in two ways; four carbons in a row (linear alkane) or a branching (branched alkane). These two structures are two isomers for butane.</a:t>
            </a:r>
            <a:r>
              <a:rPr lang="en-US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581400"/>
            <a:ext cx="8229600" cy="2549525"/>
          </a:xfrm>
        </p:spPr>
        <p:txBody>
          <a:bodyPr/>
          <a:lstStyle/>
          <a:p>
            <a:pPr marL="0" indent="0" algn="just" eaLnBrk="1" hangingPunct="1">
              <a:defRPr/>
            </a:pPr>
            <a:r>
              <a:rPr lang="en-US" sz="2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Different isomers are completely different compounds.  They have different structures, different physical properties such as melting point and boiling point, and may have different physiological properties.</a:t>
            </a:r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609600" y="304800"/>
          <a:ext cx="8001000" cy="311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Bitmap Image" r:id="rId3" imgW="7609524" imgH="2962689" progId="Paint.Picture">
                  <p:embed/>
                </p:oleObj>
              </mc:Choice>
              <mc:Fallback>
                <p:oleObj name="Bitmap Image" r:id="rId3" imgW="7609524" imgH="2962689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04800"/>
                        <a:ext cx="8001000" cy="311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1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Alkanes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Hydrocarbon chains where all the bonds between carbons are SINGLE bonds</a:t>
            </a:r>
          </a:p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Name uses the ending –</a:t>
            </a:r>
            <a:r>
              <a:rPr lang="en-US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ane</a:t>
            </a:r>
          </a:p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Examples:  Meth</a:t>
            </a:r>
            <a:r>
              <a:rPr lang="en-US" b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ane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, Prop</a:t>
            </a:r>
            <a:r>
              <a:rPr lang="en-US" b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ane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, But</a:t>
            </a:r>
            <a:r>
              <a:rPr lang="en-US" b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ane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, Oct</a:t>
            </a:r>
            <a:r>
              <a:rPr lang="en-US" b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ane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, 2-methylpent</a:t>
            </a:r>
            <a:r>
              <a:rPr lang="en-US" b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ane</a:t>
            </a:r>
          </a:p>
        </p:txBody>
      </p:sp>
      <p:pic>
        <p:nvPicPr>
          <p:cNvPr id="3076" name="Picture 5" descr="metha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495800"/>
            <a:ext cx="1724025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1" descr="propane.gif (3020 bytes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648200"/>
            <a:ext cx="2533650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3" descr="butane.gif (3512 bytes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32766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Check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Draw all possible structural isomers of C</a:t>
            </a:r>
            <a:r>
              <a:rPr lang="en-US" altLang="en-US" sz="2800" baseline="-25000" smtClean="0"/>
              <a:t>5</a:t>
            </a:r>
            <a:r>
              <a:rPr lang="en-US" altLang="en-US" sz="2800" smtClean="0"/>
              <a:t>H</a:t>
            </a:r>
            <a:r>
              <a:rPr lang="en-US" altLang="en-US" sz="2800" baseline="-25000" smtClean="0"/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7315200" y="6096000"/>
            <a:ext cx="457200" cy="533400"/>
          </a:xfrm>
          <a:prstGeom prst="rect">
            <a:avLst/>
          </a:prstGeom>
          <a:solidFill>
            <a:srgbClr val="FF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7924800" y="5410200"/>
            <a:ext cx="457200" cy="533400"/>
          </a:xfrm>
          <a:prstGeom prst="rect">
            <a:avLst/>
          </a:prstGeom>
          <a:solidFill>
            <a:srgbClr val="FF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6629400" y="5410200"/>
            <a:ext cx="457200" cy="533400"/>
          </a:xfrm>
          <a:prstGeom prst="rect">
            <a:avLst/>
          </a:prstGeom>
          <a:solidFill>
            <a:srgbClr val="FF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6400800" y="3886200"/>
            <a:ext cx="457200" cy="533400"/>
          </a:xfrm>
          <a:prstGeom prst="rect">
            <a:avLst/>
          </a:prstGeom>
          <a:solidFill>
            <a:srgbClr val="FF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5105400" y="3886200"/>
            <a:ext cx="457200" cy="533400"/>
          </a:xfrm>
          <a:prstGeom prst="rect">
            <a:avLst/>
          </a:prstGeom>
          <a:solidFill>
            <a:srgbClr val="FF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6400800" y="1981200"/>
            <a:ext cx="457200" cy="457200"/>
          </a:xfrm>
          <a:prstGeom prst="rect">
            <a:avLst/>
          </a:prstGeom>
          <a:solidFill>
            <a:srgbClr val="FF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6" name="Oval 8"/>
          <p:cNvSpPr>
            <a:spLocks noChangeArrowheads="1"/>
          </p:cNvSpPr>
          <p:nvPr/>
        </p:nvSpPr>
        <p:spPr bwMode="auto">
          <a:xfrm>
            <a:off x="7239000" y="5410200"/>
            <a:ext cx="533400" cy="5334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7" name="Oval 9"/>
          <p:cNvSpPr>
            <a:spLocks noChangeArrowheads="1"/>
          </p:cNvSpPr>
          <p:nvPr/>
        </p:nvSpPr>
        <p:spPr bwMode="auto">
          <a:xfrm>
            <a:off x="5715000" y="3886200"/>
            <a:ext cx="533400" cy="5334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8" name="Oval 10"/>
          <p:cNvSpPr>
            <a:spLocks noChangeArrowheads="1"/>
          </p:cNvSpPr>
          <p:nvPr/>
        </p:nvSpPr>
        <p:spPr bwMode="auto">
          <a:xfrm>
            <a:off x="7010400" y="1981200"/>
            <a:ext cx="533400" cy="5334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9707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Types of Carbon Atoms</a:t>
            </a:r>
          </a:p>
        </p:txBody>
      </p:sp>
      <p:sp>
        <p:nvSpPr>
          <p:cNvPr id="29708" name="Rectangle 1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Primary carbon (1</a:t>
            </a:r>
            <a:r>
              <a:rPr lang="en-US" sz="2400" baseline="30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o</a:t>
            </a:r>
            <a:r>
              <a:rPr lang="en-U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)</a:t>
            </a:r>
          </a:p>
          <a:p>
            <a:pPr lvl="1" eaLnBrk="1" hangingPunct="1">
              <a:defRPr/>
            </a:pPr>
            <a:r>
              <a:rPr lang="en-US" sz="240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carbon bonded to </a:t>
            </a:r>
          </a:p>
          <a:p>
            <a:pPr lvl="1" eaLnBrk="1" hangingPunct="1">
              <a:buFontTx/>
              <a:buNone/>
              <a:defRPr/>
            </a:pPr>
            <a:r>
              <a:rPr lang="en-US" sz="240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one other carbon</a:t>
            </a:r>
          </a:p>
          <a:p>
            <a:pPr eaLnBrk="1" hangingPunct="1">
              <a:defRPr/>
            </a:pPr>
            <a:endParaRPr lang="en-US" sz="2400" smtClean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Secondary carbon (2</a:t>
            </a:r>
            <a:r>
              <a:rPr lang="en-US" sz="2400" baseline="30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o</a:t>
            </a:r>
            <a:r>
              <a:rPr lang="en-U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)</a:t>
            </a:r>
          </a:p>
          <a:p>
            <a:pPr lvl="1" eaLnBrk="1" hangingPunct="1">
              <a:defRPr/>
            </a:pPr>
            <a:r>
              <a:rPr lang="en-US" sz="240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carbon bonded to </a:t>
            </a:r>
          </a:p>
          <a:p>
            <a:pPr lvl="1" eaLnBrk="1" hangingPunct="1">
              <a:buFontTx/>
              <a:buNone/>
              <a:defRPr/>
            </a:pPr>
            <a:r>
              <a:rPr lang="en-US" sz="240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two other carbons</a:t>
            </a:r>
          </a:p>
          <a:p>
            <a:pPr lvl="1" eaLnBrk="1" hangingPunct="1">
              <a:defRPr/>
            </a:pPr>
            <a:endParaRPr lang="en-US" sz="240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Tertiary carbon (3</a:t>
            </a:r>
            <a:r>
              <a:rPr lang="en-US" sz="2400" baseline="30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o</a:t>
            </a:r>
            <a:r>
              <a:rPr lang="en-U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)</a:t>
            </a:r>
          </a:p>
          <a:p>
            <a:pPr lvl="1" eaLnBrk="1" hangingPunct="1">
              <a:defRPr/>
            </a:pPr>
            <a:r>
              <a:rPr lang="en-US" sz="240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carbon bonded to </a:t>
            </a:r>
          </a:p>
          <a:p>
            <a:pPr lvl="1" eaLnBrk="1" hangingPunct="1">
              <a:buFontTx/>
              <a:buNone/>
              <a:defRPr/>
            </a:pPr>
            <a:r>
              <a:rPr lang="en-US" sz="240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three other carbons</a:t>
            </a:r>
          </a:p>
        </p:txBody>
      </p:sp>
      <p:pic>
        <p:nvPicPr>
          <p:cNvPr id="22541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371600"/>
            <a:ext cx="19542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42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276600"/>
            <a:ext cx="1828800" cy="178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43" name="Picture 1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800600"/>
            <a:ext cx="1774825" cy="188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44" name="Picture 1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371600"/>
            <a:ext cx="19542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5" descr="Table to show meaning of 'primary' (etc.) carbon atom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688"/>
            <a:ext cx="9144000" cy="689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6" descr="FG12_02-19T03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33400"/>
            <a:ext cx="8382000" cy="389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Alkanes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tabLst>
                <a:tab pos="622300" algn="l"/>
                <a:tab pos="1147763" algn="l"/>
                <a:tab pos="1265238" algn="l"/>
              </a:tabLst>
              <a:defRPr/>
            </a:pPr>
            <a:r>
              <a:rPr lang="en-US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Example: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Name the following compounds:</a:t>
            </a:r>
          </a:p>
          <a:p>
            <a:pPr marL="0" indent="0" eaLnBrk="1" hangingPunct="1">
              <a:buFontTx/>
              <a:buNone/>
              <a:tabLst>
                <a:tab pos="622300" algn="l"/>
                <a:tab pos="1147763" algn="l"/>
                <a:tab pos="1265238" algn="l"/>
              </a:tabLst>
              <a:defRPr/>
            </a:pPr>
            <a:endParaRPr lang="en-US" smtClean="0"/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1828800" y="2819400"/>
            <a:ext cx="0" cy="2286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1676400" y="4800600"/>
            <a:ext cx="0" cy="2286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1143000" y="5410200"/>
            <a:ext cx="0" cy="2286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43200"/>
            <a:ext cx="4271963" cy="27590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608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048000"/>
            <a:ext cx="4419600" cy="24606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Alkanes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Example:  Write the condensed structure for the following compounds:</a:t>
            </a:r>
          </a:p>
          <a:p>
            <a:pPr marL="0" indent="0" eaLnBrk="1" hangingPunct="1">
              <a:defRPr/>
            </a:pPr>
            <a:endParaRPr lang="en-US" sz="3600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3,3-dimethylpentane</a:t>
            </a:r>
          </a:p>
          <a:p>
            <a:pPr marL="0" indent="0" eaLnBrk="1" hangingPunct="1">
              <a:defRPr/>
            </a:pPr>
            <a:endParaRPr lang="en-US" sz="3600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36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4-sec-butyl-2-methyloctane</a:t>
            </a:r>
            <a:endParaRPr lang="en-US" sz="3600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0" indent="0" eaLnBrk="1" hangingPunct="1">
              <a:buFontTx/>
              <a:buNone/>
              <a:defRPr/>
            </a:pPr>
            <a:endParaRPr lang="en-US" sz="3600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1,2-dichloro-3-methylheptane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Summary: IUPAC Rules for Alkane Nomenclature</a:t>
            </a:r>
            <a:r>
              <a:rPr lang="en-US" sz="40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40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en-US" sz="40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715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smtClean="0"/>
              <a:t> </a:t>
            </a:r>
            <a:r>
              <a:rPr lang="en-US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1.</a:t>
            </a:r>
            <a:r>
              <a:rPr lang="en-U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  Find and name the longest continuous carbon chain.  This is called the </a:t>
            </a:r>
            <a:r>
              <a:rPr lang="en-US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parent chain</a:t>
            </a:r>
            <a:r>
              <a:rPr lang="en-U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. (Examples: methane, propane, etc.)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 </a:t>
            </a:r>
            <a:r>
              <a:rPr lang="en-US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2.</a:t>
            </a:r>
            <a:r>
              <a:rPr lang="en-U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  Number the chain consecutively, starting at the end nearest an attached group (</a:t>
            </a:r>
            <a:r>
              <a:rPr lang="en-US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substituent</a:t>
            </a:r>
            <a:r>
              <a:rPr lang="en-U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).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 </a:t>
            </a:r>
            <a:r>
              <a:rPr lang="en-US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3.</a:t>
            </a:r>
            <a:r>
              <a:rPr lang="en-U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  Identify and name groups attached to this chain.  (Examples: methyl-, bromo-, etc.)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 </a:t>
            </a:r>
            <a:r>
              <a:rPr lang="en-US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4.</a:t>
            </a:r>
            <a:r>
              <a:rPr lang="en-U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  Designate the location of each substituent group with the number of the carbon parent chain on which the group is attached.  Place a dash between numbers and letters.  (Example: 3-chloropentane)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 </a:t>
            </a:r>
            <a:r>
              <a:rPr lang="en-US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5.</a:t>
            </a:r>
            <a:r>
              <a:rPr lang="en-U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  Assemble the name, listing groups in alphabetical order. </a:t>
            </a:r>
            <a:br>
              <a:rPr lang="en-U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    The prefixes di, tri, tetra etc., used to designate several groups of the same kind, are not considered when alphabetizing.  Place a comma between multiple numbers. (Example: 2,3-dichloropropane)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Step 1.  Find the parent chain.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Where is the longest continuous chain of carbons?</a:t>
            </a:r>
          </a:p>
          <a:p>
            <a:pPr eaLnBrk="1" hangingPunct="1">
              <a:buFontTx/>
              <a:buNone/>
              <a:defRPr/>
            </a:pPr>
            <a:endParaRPr lang="en-US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5124" name="Picture 6" descr="FindLC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352800"/>
            <a:ext cx="8720138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8" descr="wal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4953000"/>
            <a:ext cx="982663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8" name="Rectangle 5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Prefixes for # of Carbons</a:t>
            </a:r>
          </a:p>
        </p:txBody>
      </p:sp>
      <p:graphicFrame>
        <p:nvGraphicFramePr>
          <p:cNvPr id="4186" name="Group 90"/>
          <p:cNvGraphicFramePr>
            <a:graphicFrameLocks noGrp="1"/>
          </p:cNvGraphicFramePr>
          <p:nvPr>
            <p:ph sz="half" idx="2"/>
          </p:nvPr>
        </p:nvGraphicFramePr>
        <p:xfrm>
          <a:off x="762000" y="1600200"/>
          <a:ext cx="7924800" cy="4525963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Meth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Hex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Eth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Hept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Prop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Oct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But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Non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Pent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Dec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Endings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Alkanes (all C-C single bonded parent chain) end in </a:t>
            </a:r>
            <a:r>
              <a:rPr lang="en-US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–ane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Meth</a:t>
            </a:r>
            <a:r>
              <a:rPr lang="en-US" b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ane</a:t>
            </a:r>
            <a:r>
              <a:rPr lang="en-US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CH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Eth</a:t>
            </a:r>
            <a:r>
              <a:rPr lang="en-US" b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ane</a:t>
            </a:r>
            <a:r>
              <a:rPr lang="en-US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H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Prop</a:t>
            </a:r>
            <a:r>
              <a:rPr lang="en-US" b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ane</a:t>
            </a:r>
            <a:r>
              <a:rPr lang="en-US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H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  <a:endParaRPr lang="en-US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Attached carbon groups (substituents) end in </a:t>
            </a:r>
            <a:r>
              <a:rPr lang="en-US" b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–yl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Meth</a:t>
            </a:r>
            <a:r>
              <a:rPr lang="en-US" b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yl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CH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-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Eth</a:t>
            </a:r>
            <a:r>
              <a:rPr lang="en-US" b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yl</a:t>
            </a:r>
            <a:r>
              <a:rPr lang="en-US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CH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CH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-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Prop</a:t>
            </a:r>
            <a:r>
              <a:rPr lang="en-US" b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yl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 CH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CH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CH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 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–  </a:t>
            </a:r>
            <a:r>
              <a:rPr lang="en-US" smtClean="0"/>
              <a:t>   </a:t>
            </a:r>
          </a:p>
        </p:txBody>
      </p:sp>
      <p:pic>
        <p:nvPicPr>
          <p:cNvPr id="7172" name="Picture 5" descr="methane.gif (2100 bytes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514600"/>
            <a:ext cx="9985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7" descr="ethane.gif (2541 bytes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286000"/>
            <a:ext cx="16002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9" descr="propane.gif (3020 bytes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438400"/>
            <a:ext cx="1676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11" descr="3ethylpentan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495800"/>
            <a:ext cx="24384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Text Box 12"/>
          <p:cNvSpPr txBox="1">
            <a:spLocks noChangeArrowheads="1"/>
          </p:cNvSpPr>
          <p:nvPr/>
        </p:nvSpPr>
        <p:spPr bwMode="auto">
          <a:xfrm>
            <a:off x="5410200" y="6324600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3-ethyl</a:t>
            </a:r>
            <a:r>
              <a:rPr lang="en-US" altLang="en-US"/>
              <a:t>pentane</a:t>
            </a:r>
          </a:p>
        </p:txBody>
      </p:sp>
      <p:sp>
        <p:nvSpPr>
          <p:cNvPr id="7177" name="Oval 13"/>
          <p:cNvSpPr>
            <a:spLocks noChangeArrowheads="1"/>
          </p:cNvSpPr>
          <p:nvPr/>
        </p:nvSpPr>
        <p:spPr bwMode="auto">
          <a:xfrm>
            <a:off x="5715000" y="5181600"/>
            <a:ext cx="914400" cy="1219200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Step 2.  Number the parent chain.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eaLnBrk="1" hangingPunct="1"/>
            <a:r>
              <a:rPr lang="en-US" altLang="en-US" smtClean="0"/>
              <a:t>Number the parent chain so that the attached groups are on the lowest numbers</a:t>
            </a:r>
          </a:p>
        </p:txBody>
      </p:sp>
      <p:pic>
        <p:nvPicPr>
          <p:cNvPr id="10245" name="Picture 5" descr="FindLC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029200"/>
            <a:ext cx="84582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7" descr="cha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667000"/>
            <a:ext cx="4191000" cy="198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295400" y="3733800"/>
            <a:ext cx="3962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8000"/>
                </a:solidFill>
              </a:rPr>
              <a:t>      1          2           3         4           5</a:t>
            </a:r>
            <a:r>
              <a:rPr lang="en-US" altLang="en-US"/>
              <a:t>  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124200" y="2667000"/>
            <a:ext cx="510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8000"/>
                </a:solidFill>
              </a:rPr>
              <a:t>Methyl is on carbon #2 of the parent chain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1295400" y="4038600"/>
            <a:ext cx="3962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66"/>
                </a:solidFill>
              </a:rPr>
              <a:t>      5          4           3         2           1</a:t>
            </a:r>
            <a:r>
              <a:rPr lang="en-US" altLang="en-US"/>
              <a:t>  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3124200" y="3048000"/>
            <a:ext cx="510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66"/>
                </a:solidFill>
              </a:rPr>
              <a:t>Methyl is on carbon #4 of the parent chain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5791200" y="3810000"/>
            <a:ext cx="2438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8000"/>
                </a:solidFill>
              </a:rPr>
              <a:t>GREEN is the right way for this one!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1066800" y="4876800"/>
            <a:ext cx="3200400" cy="119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lain"/>
            </a:pPr>
            <a:r>
              <a:rPr lang="en-US" altLang="en-US">
                <a:solidFill>
                  <a:srgbClr val="008000"/>
                </a:solidFill>
              </a:rPr>
              <a:t>       2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8000"/>
                </a:solidFill>
              </a:rPr>
              <a:t>             3                   7         8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8000"/>
                </a:solidFill>
              </a:rPr>
              <a:t>              4       5         6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1295400" y="4876800"/>
            <a:ext cx="3200400" cy="119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66"/>
                </a:solidFill>
              </a:rPr>
              <a:t>8          7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66"/>
                </a:solidFill>
              </a:rPr>
              <a:t>             6                   </a:t>
            </a:r>
            <a:r>
              <a:rPr lang="en-US" altLang="en-US" b="1">
                <a:solidFill>
                  <a:srgbClr val="FF0066"/>
                </a:solidFill>
              </a:rPr>
              <a:t>2</a:t>
            </a:r>
            <a:r>
              <a:rPr lang="en-US" altLang="en-US">
                <a:solidFill>
                  <a:srgbClr val="FF0066"/>
                </a:solidFill>
              </a:rPr>
              <a:t>         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66"/>
                </a:solidFill>
              </a:rPr>
              <a:t>              </a:t>
            </a:r>
            <a:r>
              <a:rPr lang="en-US" altLang="en-US" b="1">
                <a:solidFill>
                  <a:srgbClr val="FF0066"/>
                </a:solidFill>
              </a:rPr>
              <a:t>5</a:t>
            </a:r>
            <a:r>
              <a:rPr lang="en-US" altLang="en-US">
                <a:solidFill>
                  <a:srgbClr val="FF0066"/>
                </a:solidFill>
              </a:rPr>
              <a:t>       4         </a:t>
            </a:r>
            <a:r>
              <a:rPr lang="en-US" altLang="en-US" b="1">
                <a:solidFill>
                  <a:srgbClr val="FF0066"/>
                </a:solidFill>
              </a:rPr>
              <a:t>3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2362200" y="6491288"/>
            <a:ext cx="2514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66"/>
                </a:solidFill>
              </a:rPr>
              <a:t>Groups on 2, 3, and 5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0" y="6172200"/>
            <a:ext cx="251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8000"/>
                </a:solidFill>
              </a:rPr>
              <a:t>Groups on 4, 6, and 7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4953000" y="5334000"/>
            <a:ext cx="39624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lain"/>
            </a:pPr>
            <a:r>
              <a:rPr lang="en-US" altLang="en-US">
                <a:solidFill>
                  <a:srgbClr val="008000"/>
                </a:solidFill>
              </a:rPr>
              <a:t>  2         3        4         5           6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8000"/>
                </a:solidFill>
              </a:rPr>
              <a:t>                                                 7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4876800" y="60960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8000"/>
                </a:solidFill>
              </a:rPr>
              <a:t>Groups on 2 and 5</a:t>
            </a:r>
          </a:p>
        </p:txBody>
      </p:sp>
      <p:sp>
        <p:nvSpPr>
          <p:cNvPr id="8209" name="Text Box 20"/>
          <p:cNvSpPr txBox="1">
            <a:spLocks noChangeArrowheads="1"/>
          </p:cNvSpPr>
          <p:nvPr/>
        </p:nvSpPr>
        <p:spPr bwMode="auto">
          <a:xfrm>
            <a:off x="6019800" y="5638800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4953000" y="5638800"/>
            <a:ext cx="3575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lain" startAt="7"/>
            </a:pPr>
            <a:r>
              <a:rPr lang="en-US" altLang="en-US">
                <a:solidFill>
                  <a:srgbClr val="FF0066"/>
                </a:solidFill>
              </a:rPr>
              <a:t>   6         5       4         3         2 </a:t>
            </a:r>
          </a:p>
          <a:p>
            <a:pPr eaLnBrk="1" hangingPunct="1"/>
            <a:r>
              <a:rPr lang="en-US" altLang="en-US">
                <a:solidFill>
                  <a:srgbClr val="FF0066"/>
                </a:solidFill>
              </a:rPr>
              <a:t>                                                1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6705600" y="6491288"/>
            <a:ext cx="2209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66"/>
                </a:solidFill>
              </a:rPr>
              <a:t>Groups on 3 and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0249" grpId="0"/>
      <p:bldP spid="10250" grpId="0"/>
      <p:bldP spid="10251" grpId="0"/>
      <p:bldP spid="10252" grpId="0"/>
      <p:bldP spid="10254" grpId="0"/>
      <p:bldP spid="10255" grpId="0"/>
      <p:bldP spid="10256" grpId="0"/>
      <p:bldP spid="10257" grpId="0"/>
      <p:bldP spid="10258" grpId="0"/>
      <p:bldP spid="10259" grpId="0"/>
      <p:bldP spid="10261" grpId="0"/>
      <p:bldP spid="1026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Step 3.  Name the attached groups.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Carbon (alk</a:t>
            </a:r>
            <a:r>
              <a:rPr lang="en-US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yl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) groups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Meth</a:t>
            </a:r>
            <a:r>
              <a:rPr lang="en-US" b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yl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CH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-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Eth</a:t>
            </a:r>
            <a:r>
              <a:rPr lang="en-US" b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yl</a:t>
            </a:r>
            <a:r>
              <a:rPr lang="en-US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CH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CH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-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Prop</a:t>
            </a:r>
            <a:r>
              <a:rPr lang="en-US" b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yl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 CH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CH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CH</a:t>
            </a:r>
            <a:r>
              <a:rPr lang="en-US" baseline="-25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 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–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Halogens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Fluoro (F-)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Chloro (Cl-)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Bromo (Br-)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Iodo (I-)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Step 4.  Designate where the group is attached to the parent chain.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Use the numbers of the parent chain from step 2 to designate the location of the attached groups to the parent chain.</a:t>
            </a:r>
          </a:p>
        </p:txBody>
      </p:sp>
      <p:pic>
        <p:nvPicPr>
          <p:cNvPr id="10244" name="Picture 4" descr="ch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505200"/>
            <a:ext cx="4191000" cy="198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1600200" y="4648200"/>
            <a:ext cx="3962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8000"/>
                </a:solidFill>
              </a:rPr>
              <a:t>      1          2           3         4           5</a:t>
            </a:r>
            <a:r>
              <a:rPr lang="en-US" altLang="en-US"/>
              <a:t>  </a:t>
            </a:r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3352800" y="3429000"/>
            <a:ext cx="2819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2-methyl</a:t>
            </a:r>
          </a:p>
        </p:txBody>
      </p:sp>
      <p:sp>
        <p:nvSpPr>
          <p:cNvPr id="10247" name="Line 8"/>
          <p:cNvSpPr>
            <a:spLocks noChangeShapeType="1"/>
          </p:cNvSpPr>
          <p:nvPr/>
        </p:nvSpPr>
        <p:spPr bwMode="auto">
          <a:xfrm flipH="1">
            <a:off x="2971800" y="37338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667</Words>
  <Application>Microsoft Office PowerPoint</Application>
  <PresentationFormat>On-screen Show (4:3)</PresentationFormat>
  <Paragraphs>137</Paragraphs>
  <Slides>25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Default Design</vt:lpstr>
      <vt:lpstr>Bitmap Image</vt:lpstr>
      <vt:lpstr>Organic Chemistry</vt:lpstr>
      <vt:lpstr>Alkanes</vt:lpstr>
      <vt:lpstr>Summary: IUPAC Rules for Alkane Nomenclature </vt:lpstr>
      <vt:lpstr>Step 1.  Find the parent chain.</vt:lpstr>
      <vt:lpstr>Prefixes for # of Carbons</vt:lpstr>
      <vt:lpstr>Endings</vt:lpstr>
      <vt:lpstr>Step 2.  Number the parent chain.</vt:lpstr>
      <vt:lpstr>Step 3.  Name the attached groups.</vt:lpstr>
      <vt:lpstr>Step 4.  Designate where the group is attached to the parent chain.</vt:lpstr>
      <vt:lpstr>Step 5.  Alphabetize the groups, combine like groups, and assemble.</vt:lpstr>
      <vt:lpstr>Draw Some Simple Alkanes</vt:lpstr>
      <vt:lpstr>Structural Formulas</vt:lpstr>
      <vt:lpstr>Order of Priority</vt:lpstr>
      <vt:lpstr>Order of Priority</vt:lpstr>
      <vt:lpstr>Isomers</vt:lpstr>
      <vt:lpstr>PowerPoint Presentation</vt:lpstr>
      <vt:lpstr>PowerPoint Presentation</vt:lpstr>
      <vt:lpstr>PowerPoint Presentation</vt:lpstr>
      <vt:lpstr>PowerPoint Presentation</vt:lpstr>
      <vt:lpstr>Learning Check</vt:lpstr>
      <vt:lpstr>Types of Carbon Atoms</vt:lpstr>
      <vt:lpstr>PowerPoint Presentation</vt:lpstr>
      <vt:lpstr>PowerPoint Presentation</vt:lpstr>
      <vt:lpstr>Alkanes</vt:lpstr>
      <vt:lpstr>Alkanes</vt:lpstr>
    </vt:vector>
  </TitlesOfParts>
  <Company>MCCSC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Organic Chemistry</dc:title>
  <dc:creator>test</dc:creator>
  <cp:lastModifiedBy>Rapp, Delbert N</cp:lastModifiedBy>
  <cp:revision>17</cp:revision>
  <dcterms:created xsi:type="dcterms:W3CDTF">2006-03-09T13:01:28Z</dcterms:created>
  <dcterms:modified xsi:type="dcterms:W3CDTF">2019-09-13T13:08:29Z</dcterms:modified>
</cp:coreProperties>
</file>